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8" r:id="rId10"/>
    <p:sldId id="263" r:id="rId11"/>
    <p:sldId id="264" r:id="rId12"/>
    <p:sldId id="265" r:id="rId13"/>
    <p:sldId id="262" r:id="rId14"/>
    <p:sldId id="269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  <a:srgbClr val="CC00FF"/>
    <a:srgbClr val="9808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679E31-880D-4B79-A396-D4A3461E65BF}" v="10" dt="2025-04-18T07:10:58.3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26" Type="http://schemas.microsoft.com/office/2015/10/relationships/revisionInfo" Target="revisionInfo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20" Type="http://customschemas.google.com/relationships/presentationmetadata" Target="metadata"/><Relationship Id="rId22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manshi Mehra" userId="35ae07c26b9973f5" providerId="LiveId" clId="{BD679E31-880D-4B79-A396-D4A3461E65BF}"/>
    <pc:docChg chg="modSld">
      <pc:chgData name="Himanshi Mehra" userId="35ae07c26b9973f5" providerId="LiveId" clId="{BD679E31-880D-4B79-A396-D4A3461E65BF}" dt="2025-04-18T07:34:12.295" v="88" actId="2711"/>
      <pc:docMkLst>
        <pc:docMk/>
      </pc:docMkLst>
      <pc:sldChg chg="addSp modSp mod">
        <pc:chgData name="Himanshi Mehra" userId="35ae07c26b9973f5" providerId="LiveId" clId="{BD679E31-880D-4B79-A396-D4A3461E65BF}" dt="2025-04-18T07:34:12.295" v="88" actId="2711"/>
        <pc:sldMkLst>
          <pc:docMk/>
          <pc:sldMk cId="1635949419" sldId="263"/>
        </pc:sldMkLst>
        <pc:spChg chg="add mod">
          <ac:chgData name="Himanshi Mehra" userId="35ae07c26b9973f5" providerId="LiveId" clId="{BD679E31-880D-4B79-A396-D4A3461E65BF}" dt="2025-04-18T07:13:26.114" v="34" actId="20577"/>
          <ac:spMkLst>
            <pc:docMk/>
            <pc:sldMk cId="1635949419" sldId="263"/>
            <ac:spMk id="2" creationId="{DAFEE292-E230-ECFD-2EDD-FDC2188980D7}"/>
          </ac:spMkLst>
        </pc:spChg>
        <pc:spChg chg="mod">
          <ac:chgData name="Himanshi Mehra" userId="35ae07c26b9973f5" providerId="LiveId" clId="{BD679E31-880D-4B79-A396-D4A3461E65BF}" dt="2025-04-18T07:12:25.771" v="23" actId="1076"/>
          <ac:spMkLst>
            <pc:docMk/>
            <pc:sldMk cId="1635949419" sldId="263"/>
            <ac:spMk id="3" creationId="{2361D872-7EC7-439F-A588-B1D90CB7A92F}"/>
          </ac:spMkLst>
        </pc:spChg>
        <pc:spChg chg="add mod">
          <ac:chgData name="Himanshi Mehra" userId="35ae07c26b9973f5" providerId="LiveId" clId="{BD679E31-880D-4B79-A396-D4A3461E65BF}" dt="2025-04-18T07:34:12.295" v="88" actId="2711"/>
          <ac:spMkLst>
            <pc:docMk/>
            <pc:sldMk cId="1635949419" sldId="263"/>
            <ac:spMk id="6" creationId="{BC777163-B5FA-5742-1927-4CB2DDAB72E0}"/>
          </ac:spMkLst>
        </pc:spChg>
        <pc:picChg chg="mod">
          <ac:chgData name="Himanshi Mehra" userId="35ae07c26b9973f5" providerId="LiveId" clId="{BD679E31-880D-4B79-A396-D4A3461E65BF}" dt="2025-04-18T07:11:57.699" v="20" actId="14100"/>
          <ac:picMkLst>
            <pc:docMk/>
            <pc:sldMk cId="1635949419" sldId="263"/>
            <ac:picMk id="4" creationId="{4CF47B29-4291-087E-02BB-C03A3DDFAB9C}"/>
          </ac:picMkLst>
        </pc:picChg>
      </pc:sldChg>
      <pc:sldChg chg="addSp modSp mod">
        <pc:chgData name="Himanshi Mehra" userId="35ae07c26b9973f5" providerId="LiveId" clId="{BD679E31-880D-4B79-A396-D4A3461E65BF}" dt="2025-04-18T07:33:56.416" v="87" actId="2711"/>
        <pc:sldMkLst>
          <pc:docMk/>
          <pc:sldMk cId="3341796279" sldId="264"/>
        </pc:sldMkLst>
        <pc:spChg chg="add mod">
          <ac:chgData name="Himanshi Mehra" userId="35ae07c26b9973f5" providerId="LiveId" clId="{BD679E31-880D-4B79-A396-D4A3461E65BF}" dt="2025-04-18T07:27:49.623" v="59" actId="20577"/>
          <ac:spMkLst>
            <pc:docMk/>
            <pc:sldMk cId="3341796279" sldId="264"/>
            <ac:spMk id="3" creationId="{803E2121-4939-F835-91C3-E9CF6C3649CB}"/>
          </ac:spMkLst>
        </pc:spChg>
        <pc:spChg chg="add mod">
          <ac:chgData name="Himanshi Mehra" userId="35ae07c26b9973f5" providerId="LiveId" clId="{BD679E31-880D-4B79-A396-D4A3461E65BF}" dt="2025-04-18T07:33:56.416" v="87" actId="2711"/>
          <ac:spMkLst>
            <pc:docMk/>
            <pc:sldMk cId="3341796279" sldId="264"/>
            <ac:spMk id="6" creationId="{23EFA3E4-39CC-5331-36D4-965BAB916013}"/>
          </ac:spMkLst>
        </pc:spChg>
        <pc:picChg chg="mod">
          <ac:chgData name="Himanshi Mehra" userId="35ae07c26b9973f5" providerId="LiveId" clId="{BD679E31-880D-4B79-A396-D4A3461E65BF}" dt="2025-04-18T07:24:05.385" v="45" actId="1076"/>
          <ac:picMkLst>
            <pc:docMk/>
            <pc:sldMk cId="3341796279" sldId="264"/>
            <ac:picMk id="4" creationId="{E28B94AC-6192-749F-C9C2-871CC863C8B8}"/>
          </ac:picMkLst>
        </pc:picChg>
      </pc:sldChg>
      <pc:sldChg chg="addSp modSp mod">
        <pc:chgData name="Himanshi Mehra" userId="35ae07c26b9973f5" providerId="LiveId" clId="{BD679E31-880D-4B79-A396-D4A3461E65BF}" dt="2025-04-18T07:33:28.864" v="84" actId="1076"/>
        <pc:sldMkLst>
          <pc:docMk/>
          <pc:sldMk cId="606126743" sldId="265"/>
        </pc:sldMkLst>
        <pc:spChg chg="add mod">
          <ac:chgData name="Himanshi Mehra" userId="35ae07c26b9973f5" providerId="LiveId" clId="{BD679E31-880D-4B79-A396-D4A3461E65BF}" dt="2025-04-18T07:32:28.492" v="76" actId="20577"/>
          <ac:spMkLst>
            <pc:docMk/>
            <pc:sldMk cId="606126743" sldId="265"/>
            <ac:spMk id="4" creationId="{F70153A1-CBD0-CB98-C007-3403052E3188}"/>
          </ac:spMkLst>
        </pc:spChg>
        <pc:spChg chg="add mod">
          <ac:chgData name="Himanshi Mehra" userId="35ae07c26b9973f5" providerId="LiveId" clId="{BD679E31-880D-4B79-A396-D4A3461E65BF}" dt="2025-04-18T07:33:28.864" v="84" actId="1076"/>
          <ac:spMkLst>
            <pc:docMk/>
            <pc:sldMk cId="606126743" sldId="265"/>
            <ac:spMk id="6" creationId="{AC7C9A9D-1EC5-874F-C495-2D1048C6FD7E}"/>
          </ac:spMkLst>
        </pc:spChg>
        <pc:picChg chg="mod">
          <ac:chgData name="Himanshi Mehra" userId="35ae07c26b9973f5" providerId="LiveId" clId="{BD679E31-880D-4B79-A396-D4A3461E65BF}" dt="2025-04-18T07:30:59.474" v="63" actId="1076"/>
          <ac:picMkLst>
            <pc:docMk/>
            <pc:sldMk cId="606126743" sldId="265"/>
            <ac:picMk id="3" creationId="{7DC7AD8A-76E5-AD9D-E7E2-51FB3DE365D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136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7112496" y="101078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4771346" y="3429000"/>
            <a:ext cx="687086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tx2"/>
                </a:solidFill>
              </a:rPr>
              <a:t>Visualizing Carbon Footprints Across Sectors Using Power BI</a:t>
            </a:r>
            <a:endParaRPr lang="en-US" sz="4400" b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BD3530AF-9771-470E-A9BF-F28AA22753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7739" y="1294313"/>
            <a:ext cx="1263157" cy="41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72224" y="90784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F47B29-4291-087E-02BB-C03A3DDFA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3772" y="2174240"/>
            <a:ext cx="6256492" cy="3510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AFEE292-E230-ECFD-2EDD-FDC2188980D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51737" y="2036862"/>
            <a:ext cx="5659783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The analysis covers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14 countries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6 sectors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, and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5-year period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Power sector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stands out as the largest carbon emitter, contributing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123K Mega Tons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Industry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Ground Transport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follow, with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97K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58K Mega Tons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respectively.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On a country level,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China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leads in emissions (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48K Mega Tons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), followed by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Rest of World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and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United States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A small group of sectors and countries are responsible for the majority of emissions—highlighting where impactful change is most needed.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 The dashboard offers a clear, data-driven foundation to support sustainability strategies and informed policy decisions.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777163-B5FA-5742-1927-4CB2DDAB72E0}"/>
              </a:ext>
            </a:extLst>
          </p:cNvPr>
          <p:cNvSpPr txBox="1"/>
          <p:nvPr/>
        </p:nvSpPr>
        <p:spPr>
          <a:xfrm>
            <a:off x="151736" y="1656427"/>
            <a:ext cx="6101080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Arial Black" panose="020B0A04020102020204" pitchFamily="34" charset="0"/>
              </a:rPr>
              <a:t>Dashboard Insights Summary</a:t>
            </a:r>
          </a:p>
        </p:txBody>
      </p:sp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8B94AC-6192-749F-C9C2-871CC863C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280" y="1866386"/>
            <a:ext cx="7034570" cy="3962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03E2121-4939-F835-91C3-E9CF6C3649CB}"/>
              </a:ext>
            </a:extLst>
          </p:cNvPr>
          <p:cNvSpPr txBox="1"/>
          <p:nvPr/>
        </p:nvSpPr>
        <p:spPr>
          <a:xfrm>
            <a:off x="459740" y="1562380"/>
            <a:ext cx="4447540" cy="4976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80827"/>
                </a:solidFill>
              </a:rPr>
              <a:t> Daily carbon emissions in India show a </a:t>
            </a:r>
            <a:r>
              <a:rPr lang="en-US" b="1" dirty="0">
                <a:solidFill>
                  <a:srgbClr val="980827"/>
                </a:solidFill>
              </a:rPr>
              <a:t>gradual upward trend</a:t>
            </a:r>
            <a:r>
              <a:rPr lang="en-US" dirty="0">
                <a:solidFill>
                  <a:srgbClr val="980827"/>
                </a:solidFill>
              </a:rPr>
              <a:t>, highlighting increasing activity over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80827"/>
                </a:solidFill>
              </a:rPr>
              <a:t> The </a:t>
            </a:r>
            <a:r>
              <a:rPr lang="en-US" b="1" dirty="0">
                <a:solidFill>
                  <a:srgbClr val="980827"/>
                </a:solidFill>
              </a:rPr>
              <a:t>Power</a:t>
            </a:r>
            <a:r>
              <a:rPr lang="en-US" dirty="0">
                <a:solidFill>
                  <a:srgbClr val="980827"/>
                </a:solidFill>
              </a:rPr>
              <a:t> and </a:t>
            </a:r>
            <a:r>
              <a:rPr lang="en-US" b="1" dirty="0">
                <a:solidFill>
                  <a:srgbClr val="980827"/>
                </a:solidFill>
              </a:rPr>
              <a:t>Industry</a:t>
            </a:r>
            <a:r>
              <a:rPr lang="en-US" dirty="0">
                <a:solidFill>
                  <a:srgbClr val="980827"/>
                </a:solidFill>
              </a:rPr>
              <a:t> sectors remain the most consistent and dominant contributors to emissions.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980827"/>
                </a:solidFill>
              </a:rPr>
              <a:t> Ground Transport</a:t>
            </a:r>
            <a:r>
              <a:rPr lang="en-US" dirty="0">
                <a:solidFill>
                  <a:srgbClr val="980827"/>
                </a:solidFill>
              </a:rPr>
              <a:t> plays a notable secondary role, while emissions from </a:t>
            </a:r>
            <a:r>
              <a:rPr lang="en-US" b="1" dirty="0">
                <a:solidFill>
                  <a:srgbClr val="980827"/>
                </a:solidFill>
              </a:rPr>
              <a:t>aviation sectors</a:t>
            </a:r>
            <a:r>
              <a:rPr lang="en-US" dirty="0">
                <a:solidFill>
                  <a:srgbClr val="980827"/>
                </a:solidFill>
              </a:rPr>
              <a:t> are minimal but present.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80827"/>
                </a:solidFill>
              </a:rPr>
              <a:t> Emissions are </a:t>
            </a:r>
            <a:r>
              <a:rPr lang="en-US" b="1" dirty="0">
                <a:solidFill>
                  <a:srgbClr val="980827"/>
                </a:solidFill>
              </a:rPr>
              <a:t>evenly distributed across the years</a:t>
            </a:r>
            <a:r>
              <a:rPr lang="en-US" dirty="0">
                <a:solidFill>
                  <a:srgbClr val="980827"/>
                </a:solidFill>
              </a:rPr>
              <a:t>, suggesting no major annual spikes or drops.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80827"/>
                </a:solidFill>
              </a:rPr>
              <a:t> The dashboard’s </a:t>
            </a:r>
            <a:r>
              <a:rPr lang="en-US" b="1" dirty="0">
                <a:solidFill>
                  <a:srgbClr val="980827"/>
                </a:solidFill>
              </a:rPr>
              <a:t>interactive filters</a:t>
            </a:r>
            <a:r>
              <a:rPr lang="en-US" dirty="0">
                <a:solidFill>
                  <a:srgbClr val="980827"/>
                </a:solidFill>
              </a:rPr>
              <a:t> enable detailed exploration by year, sector, and country—supporting informed decision-making.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EFA3E4-39CC-5331-36D4-965BAB916013}"/>
              </a:ext>
            </a:extLst>
          </p:cNvPr>
          <p:cNvSpPr txBox="1"/>
          <p:nvPr/>
        </p:nvSpPr>
        <p:spPr>
          <a:xfrm>
            <a:off x="459740" y="1029214"/>
            <a:ext cx="63779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  <a:latin typeface="Arial Black" panose="020B0A04020102020204" pitchFamily="34" charset="0"/>
              </a:rPr>
              <a:t>Focused Insights</a:t>
            </a:r>
          </a:p>
        </p:txBody>
      </p:sp>
    </p:spTree>
    <p:extLst>
      <p:ext uri="{BB962C8B-B14F-4D97-AF65-F5344CB8AC3E}">
        <p14:creationId xmlns:p14="http://schemas.microsoft.com/office/powerpoint/2010/main" val="3341796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C7AD8A-76E5-AD9D-E7E2-51FB3DE36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5294" y="2184400"/>
            <a:ext cx="7585516" cy="42609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0153A1-CBD0-CB98-C007-3403052E3188}"/>
              </a:ext>
            </a:extLst>
          </p:cNvPr>
          <p:cNvSpPr txBox="1"/>
          <p:nvPr/>
        </p:nvSpPr>
        <p:spPr>
          <a:xfrm>
            <a:off x="246380" y="1379500"/>
            <a:ext cx="4127474" cy="5264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366FF"/>
                </a:solidFill>
              </a:rPr>
              <a:t> China</a:t>
            </a:r>
            <a:r>
              <a:rPr lang="en-US" dirty="0">
                <a:solidFill>
                  <a:srgbClr val="3366FF"/>
                </a:solidFill>
              </a:rPr>
              <a:t> remains the top emitter, followed by the </a:t>
            </a:r>
            <a:r>
              <a:rPr lang="en-US" b="1" dirty="0">
                <a:solidFill>
                  <a:srgbClr val="3366FF"/>
                </a:solidFill>
              </a:rPr>
              <a:t>US</a:t>
            </a:r>
            <a:r>
              <a:rPr lang="en-US" dirty="0">
                <a:solidFill>
                  <a:srgbClr val="3366FF"/>
                </a:solidFill>
              </a:rPr>
              <a:t>, </a:t>
            </a:r>
            <a:r>
              <a:rPr lang="en-US" b="1" dirty="0">
                <a:solidFill>
                  <a:srgbClr val="3366FF"/>
                </a:solidFill>
              </a:rPr>
              <a:t>EU</a:t>
            </a:r>
            <a:r>
              <a:rPr lang="en-US" dirty="0">
                <a:solidFill>
                  <a:srgbClr val="3366FF"/>
                </a:solidFill>
              </a:rPr>
              <a:t>, and </a:t>
            </a:r>
            <a:r>
              <a:rPr lang="en-US" b="1" dirty="0">
                <a:solidFill>
                  <a:srgbClr val="3366FF"/>
                </a:solidFill>
              </a:rPr>
              <a:t>India</a:t>
            </a:r>
            <a:r>
              <a:rPr lang="en-US" dirty="0">
                <a:solidFill>
                  <a:srgbClr val="3366FF"/>
                </a:solidFill>
              </a:rPr>
              <a:t>, as shown in the country-wise distribution.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366FF"/>
                </a:solidFill>
              </a:rPr>
              <a:t> Power</a:t>
            </a:r>
            <a:r>
              <a:rPr lang="en-US" dirty="0">
                <a:solidFill>
                  <a:srgbClr val="3366FF"/>
                </a:solidFill>
              </a:rPr>
              <a:t> and </a:t>
            </a:r>
            <a:r>
              <a:rPr lang="en-US" b="1" dirty="0">
                <a:solidFill>
                  <a:srgbClr val="3366FF"/>
                </a:solidFill>
              </a:rPr>
              <a:t>Industry</a:t>
            </a:r>
            <a:r>
              <a:rPr lang="en-US" dirty="0">
                <a:solidFill>
                  <a:srgbClr val="3366FF"/>
                </a:solidFill>
              </a:rPr>
              <a:t> continue to dominate in terms of sectoral carbon output globally.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66FF"/>
                </a:solidFill>
              </a:rPr>
              <a:t> The </a:t>
            </a:r>
            <a:r>
              <a:rPr lang="en-US" b="1" dirty="0">
                <a:solidFill>
                  <a:srgbClr val="3366FF"/>
                </a:solidFill>
              </a:rPr>
              <a:t>overall trend shows a gradual rise in emissions</a:t>
            </a:r>
            <a:r>
              <a:rPr lang="en-US" dirty="0">
                <a:solidFill>
                  <a:srgbClr val="3366FF"/>
                </a:solidFill>
              </a:rPr>
              <a:t>, indicating increased activity or reduced mitigation.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66FF"/>
                </a:solidFill>
              </a:rPr>
              <a:t> The visual breakdown helps pinpoint </a:t>
            </a:r>
            <a:r>
              <a:rPr lang="en-US" b="1" dirty="0">
                <a:solidFill>
                  <a:srgbClr val="3366FF"/>
                </a:solidFill>
              </a:rPr>
              <a:t>major contributors by both region and sector</a:t>
            </a:r>
            <a:r>
              <a:rPr lang="en-US" dirty="0">
                <a:solidFill>
                  <a:srgbClr val="3366FF"/>
                </a:solidFill>
              </a:rPr>
              <a:t>, supporting targeted sustainability strategies.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3366FF"/>
                </a:solidFill>
              </a:rPr>
              <a:t> Interactive navigation</a:t>
            </a:r>
            <a:r>
              <a:rPr lang="en-US" dirty="0">
                <a:solidFill>
                  <a:srgbClr val="3366FF"/>
                </a:solidFill>
              </a:rPr>
              <a:t> and filters enhance user experience and make analysis flexible.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C9A9D-1EC5-874F-C495-2D1048C6FD7E}"/>
              </a:ext>
            </a:extLst>
          </p:cNvPr>
          <p:cNvSpPr txBox="1"/>
          <p:nvPr/>
        </p:nvSpPr>
        <p:spPr>
          <a:xfrm>
            <a:off x="490220" y="813752"/>
            <a:ext cx="6101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  <a:latin typeface="Arial Black" panose="020B0A04020102020204" pitchFamily="34" charset="0"/>
              </a:rPr>
              <a:t>Key Insights</a:t>
            </a:r>
          </a:p>
        </p:txBody>
      </p:sp>
    </p:spTree>
    <p:extLst>
      <p:ext uri="{BB962C8B-B14F-4D97-AF65-F5344CB8AC3E}">
        <p14:creationId xmlns:p14="http://schemas.microsoft.com/office/powerpoint/2010/main" val="606126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81543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8BFD9E-E62B-1FE5-9B73-457FD15C28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960" y="1300432"/>
            <a:ext cx="11744960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The dashboard effectively empowers users, policymakers, and organizations to take data-driven actions toward reducing carbon footprints.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It identifies critical areas where improvements can be made, promoting targeted efforts for sustainability.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By raising awareness and encouraging informed decision-making, the dashboard drives proactive steps toward environmental preservation.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Power BI’s dynamic and scalable visualizations ensure that the platform remains adaptable to evolving needs, delivering long-term value.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This solution not only facilitates a deeper understanding of carbon emissions but also plays a pivotal role in advancing global sustainability initiatives.</a:t>
            </a:r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Pentagon 1">
            <a:extLst>
              <a:ext uri="{FF2B5EF4-FFF2-40B4-BE49-F238E27FC236}">
                <a16:creationId xmlns:a16="http://schemas.microsoft.com/office/drawing/2014/main" id="{CFAD7A6C-965A-BE83-9952-B92DD402244F}"/>
              </a:ext>
            </a:extLst>
          </p:cNvPr>
          <p:cNvSpPr/>
          <p:nvPr/>
        </p:nvSpPr>
        <p:spPr>
          <a:xfrm>
            <a:off x="0" y="1514237"/>
            <a:ext cx="10017760" cy="4734560"/>
          </a:xfrm>
          <a:prstGeom prst="homePlat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D70D1432-EE09-5A74-4075-5553E391A648}"/>
              </a:ext>
            </a:extLst>
          </p:cNvPr>
          <p:cNvSpPr/>
          <p:nvPr/>
        </p:nvSpPr>
        <p:spPr>
          <a:xfrm>
            <a:off x="0" y="2458720"/>
            <a:ext cx="8016240" cy="3046988"/>
          </a:xfrm>
          <a:prstGeom prst="homePlat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A93FDD-D27C-94C2-B772-5B3E76AE0DEF}"/>
              </a:ext>
            </a:extLst>
          </p:cNvPr>
          <p:cNvSpPr/>
          <p:nvPr/>
        </p:nvSpPr>
        <p:spPr>
          <a:xfrm>
            <a:off x="313381" y="3158242"/>
            <a:ext cx="6891630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8800" b="1" dirty="0">
                <a:ln/>
                <a:solidFill>
                  <a:srgbClr val="002060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98771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FBF1DA-6264-52DE-DB38-2CA86645BA28}"/>
              </a:ext>
            </a:extLst>
          </p:cNvPr>
          <p:cNvSpPr txBox="1"/>
          <p:nvPr/>
        </p:nvSpPr>
        <p:spPr>
          <a:xfrm>
            <a:off x="345440" y="1657872"/>
            <a:ext cx="6725920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  <a:latin typeface="Arial Black" panose="020B0A04020102020204" pitchFamily="34" charset="0"/>
              </a:rPr>
              <a:t>• Understand carbon emissions and their impact sector-wise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1E5ABC-4B9B-C6B4-A6FE-965F4A242259}"/>
              </a:ext>
            </a:extLst>
          </p:cNvPr>
          <p:cNvSpPr txBox="1"/>
          <p:nvPr/>
        </p:nvSpPr>
        <p:spPr>
          <a:xfrm>
            <a:off x="335280" y="2501632"/>
            <a:ext cx="6106160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  <a:latin typeface="Arial Black" panose="020B0A04020102020204" pitchFamily="34" charset="0"/>
              </a:rPr>
              <a:t>• Learn to build interactive visualizations using Power BI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C29E5C-8C8B-4B1F-3FEF-B4A7982ACE37}"/>
              </a:ext>
            </a:extLst>
          </p:cNvPr>
          <p:cNvSpPr txBox="1"/>
          <p:nvPr/>
        </p:nvSpPr>
        <p:spPr>
          <a:xfrm>
            <a:off x="345440" y="3453834"/>
            <a:ext cx="6106160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Arial Black" panose="020B0A04020102020204" pitchFamily="34" charset="0"/>
              </a:rPr>
              <a:t>• Gain experience in data cleaning, modeling, and DAX functions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87F278-C215-22C0-1945-DB8F538ECFD3}"/>
              </a:ext>
            </a:extLst>
          </p:cNvPr>
          <p:cNvSpPr txBox="1"/>
          <p:nvPr/>
        </p:nvSpPr>
        <p:spPr>
          <a:xfrm>
            <a:off x="345440" y="4446393"/>
            <a:ext cx="6492240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Arial Black" panose="020B0A04020102020204" pitchFamily="34" charset="0"/>
              </a:rPr>
              <a:t>• Analyze trends and patterns across industries to promote sustainability</a:t>
            </a:r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EC1EB2-11EE-931F-BB03-787427848D8D}"/>
              </a:ext>
            </a:extLst>
          </p:cNvPr>
          <p:cNvSpPr txBox="1"/>
          <p:nvPr/>
        </p:nvSpPr>
        <p:spPr>
          <a:xfrm>
            <a:off x="510540" y="1654212"/>
            <a:ext cx="111328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FF0000"/>
                </a:solidFill>
                <a:latin typeface="Arial Black" panose="020B0A04020102020204" pitchFamily="34" charset="0"/>
              </a:rPr>
              <a:t>Power BI (Main Visualization Tool)</a:t>
            </a:r>
          </a:p>
          <a:p>
            <a:r>
              <a:rPr lang="en-US" sz="1600" b="1" dirty="0">
                <a:solidFill>
                  <a:srgbClr val="00B050"/>
                </a:solidFill>
              </a:rPr>
              <a:t> Used to build interactive dashboards that display carbon emissions across sectors and countries from 2019–        2023. Visuals like tables, bar charts, and filters helped uncover trends and patterns</a:t>
            </a:r>
            <a:r>
              <a:rPr lang="en-US" sz="1600" dirty="0">
                <a:solidFill>
                  <a:srgbClr val="00B050"/>
                </a:solidFill>
              </a:rPr>
              <a:t>.</a:t>
            </a:r>
            <a:endParaRPr lang="en-IN" sz="1600" dirty="0">
              <a:solidFill>
                <a:srgbClr val="00B05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EB1FBD7-ABD0-C633-4DE9-73FC41D14B0D}"/>
              </a:ext>
            </a:extLst>
          </p:cNvPr>
          <p:cNvSpPr txBox="1"/>
          <p:nvPr/>
        </p:nvSpPr>
        <p:spPr>
          <a:xfrm>
            <a:off x="474980" y="2740244"/>
            <a:ext cx="109296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FF0000"/>
                </a:solidFill>
                <a:latin typeface="Arial Black" panose="020B0A04020102020204" pitchFamily="34" charset="0"/>
              </a:rPr>
              <a:t>DAX (Custom Calculations)</a:t>
            </a:r>
            <a:br>
              <a:rPr lang="en-US" sz="1600" dirty="0"/>
            </a:br>
            <a:r>
              <a:rPr lang="en-US" sz="1600" b="1" dirty="0">
                <a:solidFill>
                  <a:srgbClr val="00B050"/>
                </a:solidFill>
              </a:rPr>
              <a:t>DAX formulas helped compute total emissions, sector-wise contributions, and global rankings—turning raw numbers into meaningful insights</a:t>
            </a:r>
            <a:r>
              <a:rPr lang="en-US" sz="1600" dirty="0"/>
              <a:t>.</a:t>
            </a:r>
            <a:endParaRPr lang="en-IN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EA90F4-A8A2-3AD6-39E4-F6C7D25870D1}"/>
              </a:ext>
            </a:extLst>
          </p:cNvPr>
          <p:cNvSpPr txBox="1"/>
          <p:nvPr/>
        </p:nvSpPr>
        <p:spPr>
          <a:xfrm>
            <a:off x="510540" y="4657275"/>
            <a:ext cx="10858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FF0000"/>
                </a:solidFill>
                <a:latin typeface="Arial Black" panose="020B0A04020102020204" pitchFamily="34" charset="0"/>
              </a:rPr>
              <a:t>Open Data Sources</a:t>
            </a:r>
            <a:br>
              <a:rPr lang="en-US" dirty="0"/>
            </a:br>
            <a:r>
              <a:rPr lang="en-US" sz="1600" b="1" dirty="0">
                <a:solidFill>
                  <a:srgbClr val="00B050"/>
                </a:solidFill>
              </a:rPr>
              <a:t>Emission data was gathered from credible sources like Our World in Data and the IEA to ensure accuracy and relevance</a:t>
            </a:r>
            <a:r>
              <a:rPr lang="en-US" sz="1600" dirty="0"/>
              <a:t>.</a:t>
            </a:r>
            <a:endParaRPr lang="en-IN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5BE8D8-1E41-AF50-8203-9F70E2A619D6}"/>
              </a:ext>
            </a:extLst>
          </p:cNvPr>
          <p:cNvSpPr txBox="1"/>
          <p:nvPr/>
        </p:nvSpPr>
        <p:spPr>
          <a:xfrm>
            <a:off x="510540" y="5685535"/>
            <a:ext cx="111328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FF0000"/>
                </a:solidFill>
                <a:latin typeface="Arial Black" panose="020B0A04020102020204" pitchFamily="34" charset="0"/>
              </a:rPr>
              <a:t>Power Query Editor</a:t>
            </a:r>
            <a:br>
              <a:rPr lang="en-US" sz="1600" dirty="0"/>
            </a:br>
            <a:r>
              <a:rPr lang="en-US" sz="1600" b="1" dirty="0">
                <a:solidFill>
                  <a:srgbClr val="00B050"/>
                </a:solidFill>
              </a:rPr>
              <a:t>Used within Power BI for data cleaning—removing duplicates, formatting fields, and shaping the dataset for analysis</a:t>
            </a:r>
            <a:r>
              <a:rPr lang="en-US" sz="1600" dirty="0">
                <a:solidFill>
                  <a:srgbClr val="00B050"/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BA6B95-E71D-8825-7414-00D9196F3A9C}"/>
              </a:ext>
            </a:extLst>
          </p:cNvPr>
          <p:cNvSpPr txBox="1"/>
          <p:nvPr/>
        </p:nvSpPr>
        <p:spPr>
          <a:xfrm>
            <a:off x="510540" y="3727646"/>
            <a:ext cx="10858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rgbClr val="FF0000"/>
                </a:solidFill>
                <a:latin typeface="Arial Black" panose="020B0A04020102020204" pitchFamily="34" charset="0"/>
              </a:rPr>
              <a:t>Excel / CSV Files (Data Source)</a:t>
            </a:r>
            <a:br>
              <a:rPr lang="en-US" sz="1600" dirty="0"/>
            </a:br>
            <a:r>
              <a:rPr lang="en-US" sz="1600" b="1" dirty="0">
                <a:solidFill>
                  <a:srgbClr val="00B050"/>
                </a:solidFill>
              </a:rPr>
              <a:t>Raw data was stored in Excel or CSV formats. These were cleaned and structured to prepare a solid base dataset for analysis.</a:t>
            </a:r>
            <a:endParaRPr lang="en-IN" sz="16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57380C1-F6FB-E321-49EF-1D668A529898}"/>
              </a:ext>
            </a:extLst>
          </p:cNvPr>
          <p:cNvSpPr/>
          <p:nvPr/>
        </p:nvSpPr>
        <p:spPr>
          <a:xfrm>
            <a:off x="853440" y="1960880"/>
            <a:ext cx="2611120" cy="19304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Collected or simulated carbon emission data sector-wise</a:t>
            </a:r>
            <a:endParaRPr lang="en-IN" b="1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A08F4BA-19CE-20C9-DCBF-CD310055F5E9}"/>
              </a:ext>
            </a:extLst>
          </p:cNvPr>
          <p:cNvSpPr/>
          <p:nvPr/>
        </p:nvSpPr>
        <p:spPr>
          <a:xfrm>
            <a:off x="2733041" y="4437394"/>
            <a:ext cx="2428240" cy="193040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Built visuals like bar charts, pie charts, and slicers for filtering</a:t>
            </a:r>
            <a:endParaRPr lang="en-IN" b="1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37F65F9-1225-213F-C4E8-9338629F8776}"/>
              </a:ext>
            </a:extLst>
          </p:cNvPr>
          <p:cNvSpPr/>
          <p:nvPr/>
        </p:nvSpPr>
        <p:spPr>
          <a:xfrm>
            <a:off x="9022080" y="1960880"/>
            <a:ext cx="2428240" cy="19304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Created calculated columns for % share, year-on-year change</a:t>
            </a:r>
            <a:endParaRPr lang="en-IN" b="1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CDC3EBE-31DD-6D56-CB0B-AEE0A1129FB0}"/>
              </a:ext>
            </a:extLst>
          </p:cNvPr>
          <p:cNvSpPr/>
          <p:nvPr/>
        </p:nvSpPr>
        <p:spPr>
          <a:xfrm>
            <a:off x="7447279" y="4437394"/>
            <a:ext cx="2428240" cy="193040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Highlighted insights and emission-heavy sectors</a:t>
            </a:r>
            <a:endParaRPr lang="en-IN" b="1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FFFD789-3EAD-E366-8140-06F5E47DFE2D}"/>
              </a:ext>
            </a:extLst>
          </p:cNvPr>
          <p:cNvSpPr/>
          <p:nvPr/>
        </p:nvSpPr>
        <p:spPr>
          <a:xfrm>
            <a:off x="5029200" y="1960880"/>
            <a:ext cx="2428240" cy="1930400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Cleaned and transformed data in Power BI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1D26E-A594-067F-66C6-DC32F5DD2D79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3464560" y="2926080"/>
            <a:ext cx="156464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2E274EC-0DC0-9BE3-BC1E-E75A4FD3C4CA}"/>
              </a:ext>
            </a:extLst>
          </p:cNvPr>
          <p:cNvCxnSpPr/>
          <p:nvPr/>
        </p:nvCxnSpPr>
        <p:spPr>
          <a:xfrm>
            <a:off x="7457440" y="2926080"/>
            <a:ext cx="156464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A1DF6A7-73A2-4BE8-225B-65CFC13879F2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5161281" y="5402594"/>
            <a:ext cx="2285998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7D70204-B552-0A32-7F5C-8601B79880CF}"/>
              </a:ext>
            </a:extLst>
          </p:cNvPr>
          <p:cNvCxnSpPr>
            <a:cxnSpLocks/>
          </p:cNvCxnSpPr>
          <p:nvPr/>
        </p:nvCxnSpPr>
        <p:spPr>
          <a:xfrm>
            <a:off x="9946640" y="5402594"/>
            <a:ext cx="105664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30064BA-C1D6-0C70-7BCB-A0E8C7EBA294}"/>
              </a:ext>
            </a:extLst>
          </p:cNvPr>
          <p:cNvCxnSpPr>
            <a:cxnSpLocks/>
          </p:cNvCxnSpPr>
          <p:nvPr/>
        </p:nvCxnSpPr>
        <p:spPr>
          <a:xfrm>
            <a:off x="11003280" y="4000514"/>
            <a:ext cx="0" cy="14020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75261B-5946-1B08-38E4-083396154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530" y="1054412"/>
            <a:ext cx="4968470" cy="5444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028356-68C2-F63F-CCE7-412B25A0BB52}"/>
              </a:ext>
            </a:extLst>
          </p:cNvPr>
          <p:cNvSpPr txBox="1"/>
          <p:nvPr/>
        </p:nvSpPr>
        <p:spPr>
          <a:xfrm>
            <a:off x="435550" y="1676983"/>
            <a:ext cx="610108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Climate change stands as one of the most pressing global threats of our time. Yet, there remains a significant gap in public awareness and stakeholder understanding regarding which sectors are the key contributors to carbon emissions. Without clear, accessible, and data-driven insights, it becomes challenging to drive meaningful action. There is a critical need for intuitive visual tools that can translate complex emission data into actionable knowledge for decision-makers, communities, and individuals alike.</a:t>
            </a:r>
            <a:endParaRPr lang="en-IN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8B0898-69B3-7227-EFEB-AFFDDBCC6606}"/>
              </a:ext>
            </a:extLst>
          </p:cNvPr>
          <p:cNvSpPr txBox="1"/>
          <p:nvPr/>
        </p:nvSpPr>
        <p:spPr>
          <a:xfrm>
            <a:off x="375920" y="1635760"/>
            <a:ext cx="12710160" cy="66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rial Black" panose="020B0A04020102020204" pitchFamily="34" charset="0"/>
              </a:rPr>
              <a:t>Making carbon footprints visible—one sector at a time, for a cleaner and more informed tomorrow…</a:t>
            </a:r>
            <a:endParaRPr lang="en-IN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B5EBCE-25C1-4487-9296-64DA0A9CC00C}"/>
              </a:ext>
            </a:extLst>
          </p:cNvPr>
          <p:cNvSpPr txBox="1"/>
          <p:nvPr/>
        </p:nvSpPr>
        <p:spPr>
          <a:xfrm>
            <a:off x="375920" y="2483975"/>
            <a:ext cx="11582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📊 </a:t>
            </a:r>
            <a:r>
              <a:rPr lang="en-US" sz="2400" b="1" dirty="0">
                <a:solidFill>
                  <a:srgbClr val="00B050"/>
                </a:solidFill>
              </a:rPr>
              <a:t>Explore sector-wise and time-based carbon emissions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, enabling a clear understanding of how different industries — such as energy, transport, and agriculture — contribute to global CO₂ levels.</a:t>
            </a: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D1F70F4-1F22-0E6C-28D0-B05A69202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739" y="3777435"/>
            <a:ext cx="4009742" cy="275877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1F31A4D-A520-DF8E-857D-F3E9F6241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2122" y="3777435"/>
            <a:ext cx="4242758" cy="2716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E4D047-F3D5-534F-30E2-93C3A9B6C84F}"/>
              </a:ext>
            </a:extLst>
          </p:cNvPr>
          <p:cNvSpPr txBox="1"/>
          <p:nvPr/>
        </p:nvSpPr>
        <p:spPr>
          <a:xfrm>
            <a:off x="680720" y="1117600"/>
            <a:ext cx="10668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🔍 </a:t>
            </a:r>
            <a:r>
              <a:rPr lang="en-US" sz="2800" b="1" dirty="0">
                <a:solidFill>
                  <a:srgbClr val="00B050"/>
                </a:solidFill>
              </a:rPr>
              <a:t>Identify the highest-emitting sectors and countries</a:t>
            </a:r>
            <a:r>
              <a:rPr lang="en-US" sz="2800" dirty="0"/>
              <a:t>,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providing visibility into key     areas responsible for the majority of greenhouse gas emissions. For example, the energy and transport sectors account for over </a:t>
            </a:r>
            <a:r>
              <a:rPr lang="en-US" sz="2800" b="1" dirty="0">
                <a:solidFill>
                  <a:schemeClr val="accent4">
                    <a:lumMod val="75000"/>
                  </a:schemeClr>
                </a:solidFill>
              </a:rPr>
              <a:t>50% of global CO₂ emissions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.</a:t>
            </a:r>
            <a:endParaRPr lang="en-IN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B95B01-0745-5A15-6744-46C234FC3196}"/>
              </a:ext>
            </a:extLst>
          </p:cNvPr>
          <p:cNvSpPr txBox="1"/>
          <p:nvPr/>
        </p:nvSpPr>
        <p:spPr>
          <a:xfrm>
            <a:off x="226060" y="1219200"/>
            <a:ext cx="61010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/>
              <a:t>2.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3BD7C1-B348-96B8-1704-591C952D0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3220" y="3271520"/>
            <a:ext cx="6847840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904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8837C1-6EB9-5BCA-B2CB-4949425AB698}"/>
              </a:ext>
            </a:extLst>
          </p:cNvPr>
          <p:cNvSpPr txBox="1"/>
          <p:nvPr/>
        </p:nvSpPr>
        <p:spPr>
          <a:xfrm>
            <a:off x="965200" y="1238469"/>
            <a:ext cx="1115568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⏳ </a:t>
            </a:r>
            <a:r>
              <a:rPr lang="en-US" sz="2800" b="1" dirty="0">
                <a:solidFill>
                  <a:srgbClr val="00B050"/>
                </a:solidFill>
              </a:rPr>
              <a:t>Track changes in carbon footprints from 2019 to 2023</a:t>
            </a:r>
            <a:r>
              <a:rPr lang="en-US" sz="2800" dirty="0">
                <a:solidFill>
                  <a:srgbClr val="00B050"/>
                </a:solidFill>
              </a:rPr>
              <a:t>,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highlighting trends and fluctuations that can inform sustainable policy decisions and behavior change.</a:t>
            </a:r>
            <a:endParaRPr lang="en-IN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8D8846-E1F4-9DC7-FD11-7A961B8BD09F}"/>
              </a:ext>
            </a:extLst>
          </p:cNvPr>
          <p:cNvSpPr txBox="1"/>
          <p:nvPr/>
        </p:nvSpPr>
        <p:spPr>
          <a:xfrm>
            <a:off x="325120" y="1238469"/>
            <a:ext cx="61163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/>
              <a:t>3.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BD0C16-8B32-7CED-1049-44D282871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680" y="3098800"/>
            <a:ext cx="4942840" cy="30817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83A4AC-A60D-7FF4-D3E5-77AD931CC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040" y="3063239"/>
            <a:ext cx="5088410" cy="315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1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D63DB7-34BF-590D-2FC8-CCE692971967}"/>
              </a:ext>
            </a:extLst>
          </p:cNvPr>
          <p:cNvSpPr txBox="1"/>
          <p:nvPr/>
        </p:nvSpPr>
        <p:spPr>
          <a:xfrm>
            <a:off x="863600" y="1178930"/>
            <a:ext cx="1115568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Drill down using filters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by sector, region, and year to allow tailored analysis for governments, NGOs, researchers, and the general public.</a:t>
            </a:r>
            <a:endParaRPr lang="en-IN" sz="28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9BA301-D346-BC84-A930-B4CE16F70AC2}"/>
              </a:ext>
            </a:extLst>
          </p:cNvPr>
          <p:cNvSpPr txBox="1"/>
          <p:nvPr/>
        </p:nvSpPr>
        <p:spPr>
          <a:xfrm>
            <a:off x="340360" y="1176750"/>
            <a:ext cx="61010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/>
              <a:t>4.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3A993E-36C6-1EAD-266A-EE5AEAC9A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620" y="2814320"/>
            <a:ext cx="3048760" cy="342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64458"/>
      </p:ext>
    </p:extLst>
  </p:cSld>
  <p:clrMapOvr>
    <a:masterClrMapping/>
  </p:clrMapOvr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424</TotalTime>
  <Words>899</Words>
  <Application>Microsoft Office PowerPoint</Application>
  <PresentationFormat>Widescreen</PresentationFormat>
  <Paragraphs>64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Arial Black</vt:lpstr>
      <vt:lpstr>Wingdings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Himanshi Mehra</cp:lastModifiedBy>
  <cp:revision>5</cp:revision>
  <dcterms:created xsi:type="dcterms:W3CDTF">2024-12-31T09:40:01Z</dcterms:created>
  <dcterms:modified xsi:type="dcterms:W3CDTF">2025-04-18T07:34:14Z</dcterms:modified>
</cp:coreProperties>
</file>

<file path=docProps/thumbnail.jpeg>
</file>